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321"/>
  </p:normalViewPr>
  <p:slideViewPr>
    <p:cSldViewPr snapToGrid="0" snapToObjects="1">
      <p:cViewPr>
        <p:scale>
          <a:sx n="110" d="100"/>
          <a:sy n="110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7B38814-4081-904B-95D4-E97CC5E0E422}" type="datetimeFigureOut">
              <a:rPr lang="en-US" smtClean="0"/>
              <a:t>11/24/23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697F2CF-ECDF-0942-867A-0EC0AE9FEFB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84594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8814-4081-904B-95D4-E97CC5E0E422}" type="datetimeFigureOut">
              <a:rPr lang="en-US" smtClean="0"/>
              <a:t>11/24/23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F2CF-ECDF-0942-867A-0EC0AE9FE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9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8814-4081-904B-95D4-E97CC5E0E422}" type="datetimeFigureOut">
              <a:rPr lang="en-US" smtClean="0"/>
              <a:t>11/24/23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F2CF-ECDF-0942-867A-0EC0AE9FE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9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8814-4081-904B-95D4-E97CC5E0E422}" type="datetimeFigureOut">
              <a:rPr lang="en-US" smtClean="0"/>
              <a:t>11/24/23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F2CF-ECDF-0942-867A-0EC0AE9FE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81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B38814-4081-904B-95D4-E97CC5E0E422}" type="datetimeFigureOut">
              <a:rPr lang="en-US" smtClean="0"/>
              <a:t>11/24/23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97F2CF-ECDF-0942-867A-0EC0AE9FEFB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955448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8814-4081-904B-95D4-E97CC5E0E422}" type="datetimeFigureOut">
              <a:rPr lang="en-US" smtClean="0"/>
              <a:t>11/24/23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F2CF-ECDF-0942-867A-0EC0AE9FE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0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8814-4081-904B-95D4-E97CC5E0E422}" type="datetimeFigureOut">
              <a:rPr lang="en-US" smtClean="0"/>
              <a:t>11/24/23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F2CF-ECDF-0942-867A-0EC0AE9FE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21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8814-4081-904B-95D4-E97CC5E0E422}" type="datetimeFigureOut">
              <a:rPr lang="en-US" smtClean="0"/>
              <a:t>11/24/23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F2CF-ECDF-0942-867A-0EC0AE9FE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15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8814-4081-904B-95D4-E97CC5E0E422}" type="datetimeFigureOut">
              <a:rPr lang="en-US" smtClean="0"/>
              <a:t>11/24/23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F2CF-ECDF-0942-867A-0EC0AE9FE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80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B38814-4081-904B-95D4-E97CC5E0E422}" type="datetimeFigureOut">
              <a:rPr lang="en-US" smtClean="0"/>
              <a:t>11/24/23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97F2CF-ECDF-0942-867A-0EC0AE9FEF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346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B38814-4081-904B-95D4-E97CC5E0E422}" type="datetimeFigureOut">
              <a:rPr lang="en-US" smtClean="0"/>
              <a:t>11/24/23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97F2CF-ECDF-0942-867A-0EC0AE9FEF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6793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7B38814-4081-904B-95D4-E97CC5E0E422}" type="datetimeFigureOut">
              <a:rPr lang="en-US" smtClean="0"/>
              <a:t>11/24/23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697F2CF-ECDF-0942-867A-0EC0AE9FEF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11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aptainsupport.net/" TargetMode="External"/><Relationship Id="rId2" Type="http://schemas.openxmlformats.org/officeDocument/2006/relationships/hyperlink" Target="https://www.facebook.com/CaptainSupportLegalAi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larmphone.org/en/" TargetMode="External"/><Relationship Id="rId4" Type="http://schemas.openxmlformats.org/officeDocument/2006/relationships/hyperlink" Target="https://fromseatoprison.inf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0E0E0-E130-E24A-95FC-2C24C8EBAF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cap="none" dirty="0"/>
              <a:t>The criminalization of free movement in Italy and the EU: the case of Captains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32ED86-823D-9846-B232-39F71C34BC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600" b="1" dirty="0"/>
              <a:t>Blurring the line between criminal law and immigration law – case studies</a:t>
            </a:r>
          </a:p>
          <a:p>
            <a:r>
              <a:rPr lang="en-US" sz="1600" b="1" dirty="0"/>
              <a:t>RACIAL PROFILING, POLICING AND IMMIGRATION CONTROL </a:t>
            </a:r>
          </a:p>
          <a:p>
            <a:r>
              <a:rPr lang="en-US" sz="1600" b="1" dirty="0"/>
              <a:t>Legal seminar: EU Law and Undocumented Migrants</a:t>
            </a:r>
          </a:p>
          <a:p>
            <a:endParaRPr lang="en-US" sz="1600" dirty="0"/>
          </a:p>
          <a:p>
            <a:r>
              <a:rPr lang="en-US" sz="1600" dirty="0"/>
              <a:t>Sara Traylor – Alarm Phone</a:t>
            </a:r>
          </a:p>
        </p:txBody>
      </p:sp>
    </p:spTree>
    <p:extLst>
      <p:ext uri="{BB962C8B-B14F-4D97-AF65-F5344CB8AC3E}">
        <p14:creationId xmlns:p14="http://schemas.microsoft.com/office/powerpoint/2010/main" val="3166243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CA392-D9F5-0C45-8975-E7E0DD547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criminalization of boat drivers in Italy and the EU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03635-A4AE-114E-AE86-6607BCA1A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US" sz="2400" dirty="0"/>
              <a:t>Since 2013, we estimate that more than 2900 people have been arrested in Italy for driving boats carrying migrant people. In 2019, we estimated that 1 person every 100 arrivals via sea was arrested.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Who are they?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We call them captains.</a:t>
            </a:r>
          </a:p>
          <a:p>
            <a:pPr lvl="1">
              <a:spcBef>
                <a:spcPts val="1200"/>
              </a:spcBef>
            </a:pPr>
            <a:r>
              <a:rPr lang="en-US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</a:t>
            </a:r>
            <a:r>
              <a:rPr lang="en-US" sz="2000" b="1" u="sng" dirty="0">
                <a:latin typeface="Calibri" panose="020F0502020204030204" pitchFamily="34" charset="0"/>
                <a:ea typeface="Calibri" panose="020F0502020204030204" pitchFamily="34" charset="0"/>
              </a:rPr>
              <a:t>want to problematize and oppose </a:t>
            </a:r>
            <a:r>
              <a:rPr lang="en-US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fact that people on the move are getting incarcerated for having helped themselves and others cross the border into the EU. </a:t>
            </a:r>
          </a:p>
          <a:p>
            <a:pPr marL="0" indent="0">
              <a:spcBef>
                <a:spcPts val="1200"/>
              </a:spcBef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400" dirty="0">
                <a:latin typeface="Calibri" panose="020F0502020204030204" pitchFamily="34" charset="0"/>
              </a:rPr>
              <a:t>From Sea to Prison report 2021 – Arci </a:t>
            </a:r>
            <a:r>
              <a:rPr lang="en-US" sz="2400" dirty="0" err="1">
                <a:latin typeface="Calibri" panose="020F0502020204030204" pitchFamily="34" charset="0"/>
              </a:rPr>
              <a:t>Porco</a:t>
            </a:r>
            <a:r>
              <a:rPr lang="en-US" sz="2400" dirty="0">
                <a:latin typeface="Calibri" panose="020F0502020204030204" pitchFamily="34" charset="0"/>
              </a:rPr>
              <a:t> Rosso, Alarm Phone, borderline-Europe, Borderline Sicilia.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57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B4199-65A5-364F-9B88-50FFD3720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Criminalization of Captains in Italy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267D6-F54C-7940-AD71-5CA3581DB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823013"/>
            <a:ext cx="9601200" cy="3581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Arrest upon arrival </a:t>
            </a:r>
          </a:p>
          <a:p>
            <a:r>
              <a:rPr lang="en-US" dirty="0"/>
              <a:t>Trials: lack of adequate translation, no access to trusted lawyers, excessive resort to plea deals and high sentencing.</a:t>
            </a:r>
          </a:p>
          <a:p>
            <a:r>
              <a:rPr lang="en-US" dirty="0"/>
              <a:t>Prison time: No local support networks, no interpretation, little to no economic resources, obstacles contacting their families, barred from access to alternative measures to detention.</a:t>
            </a:r>
          </a:p>
          <a:p>
            <a:r>
              <a:rPr lang="en-US" dirty="0"/>
              <a:t>Release from prison: the beginning of administrative detention, attempts at deportation.</a:t>
            </a:r>
          </a:p>
          <a:p>
            <a:r>
              <a:rPr lang="en-US" dirty="0"/>
              <a:t>After administrative detention:</a:t>
            </a:r>
          </a:p>
          <a:p>
            <a:pPr lvl="1">
              <a:buFontTx/>
              <a:buChar char="-"/>
            </a:pPr>
            <a:r>
              <a:rPr lang="en-US" dirty="0"/>
              <a:t>Difficulty accessing residence documents, exclusion from refugee status</a:t>
            </a:r>
          </a:p>
          <a:p>
            <a:pPr lvl="1">
              <a:buFontTx/>
              <a:buChar char="-"/>
            </a:pPr>
            <a:r>
              <a:rPr lang="en-US" dirty="0"/>
              <a:t>If someone succeeds, unrealistically high fines</a:t>
            </a:r>
          </a:p>
        </p:txBody>
      </p:sp>
    </p:spTree>
    <p:extLst>
      <p:ext uri="{BB962C8B-B14F-4D97-AF65-F5344CB8AC3E}">
        <p14:creationId xmlns:p14="http://schemas.microsoft.com/office/powerpoint/2010/main" val="380771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9124D-2DB2-EB41-8EB6-6E2DE6664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Art. 12 and 12 bis of the Italian Immigration Act: “facilitation of irregular entry and stay”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F31D0-6F57-5A40-881F-3CE6FDEB7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0" dirty="0">
                <a:solidFill>
                  <a:srgbClr val="0F0F0F"/>
                </a:solidFill>
                <a:effectLst/>
                <a:latin typeface="Söhne"/>
              </a:rPr>
              <a:t>“anyone who […] promotes, directs, organizes, finances, or carries out the transportation of foreigners into the territory of the State, or performs other acts aimed at procuring their illegal entry into the territory of the State”</a:t>
            </a:r>
          </a:p>
          <a:p>
            <a:pPr marL="0" indent="0">
              <a:buNone/>
            </a:pPr>
            <a:endParaRPr lang="en-US" dirty="0">
              <a:solidFill>
                <a:srgbClr val="0F0F0F"/>
              </a:solidFill>
              <a:latin typeface="Söhne"/>
            </a:endParaRPr>
          </a:p>
          <a:p>
            <a:r>
              <a:rPr lang="en-US" dirty="0">
                <a:solidFill>
                  <a:srgbClr val="0F0F0F"/>
                </a:solidFill>
                <a:latin typeface="Söhne"/>
              </a:rPr>
              <a:t>Introduced in 1998 after the </a:t>
            </a:r>
            <a:r>
              <a:rPr lang="en-US" dirty="0" err="1">
                <a:solidFill>
                  <a:srgbClr val="0F0F0F"/>
                </a:solidFill>
                <a:latin typeface="Söhne"/>
              </a:rPr>
              <a:t>Katër</a:t>
            </a:r>
            <a:r>
              <a:rPr lang="en-US" dirty="0">
                <a:solidFill>
                  <a:srgbClr val="0F0F0F"/>
                </a:solidFill>
                <a:latin typeface="Söhne"/>
              </a:rPr>
              <a:t> </a:t>
            </a:r>
            <a:r>
              <a:rPr lang="en-US" dirty="0" err="1">
                <a:solidFill>
                  <a:srgbClr val="0F0F0F"/>
                </a:solidFill>
                <a:latin typeface="Söhne"/>
              </a:rPr>
              <a:t>i</a:t>
            </a:r>
            <a:r>
              <a:rPr lang="en-US" dirty="0">
                <a:solidFill>
                  <a:srgbClr val="0F0F0F"/>
                </a:solidFill>
                <a:latin typeface="Söhne"/>
              </a:rPr>
              <a:t> </a:t>
            </a:r>
            <a:r>
              <a:rPr lang="en-US" dirty="0" err="1">
                <a:solidFill>
                  <a:srgbClr val="0F0F0F"/>
                </a:solidFill>
                <a:latin typeface="Söhne"/>
              </a:rPr>
              <a:t>Radës</a:t>
            </a:r>
            <a:r>
              <a:rPr lang="en-US" dirty="0">
                <a:solidFill>
                  <a:srgbClr val="0F0F0F"/>
                </a:solidFill>
                <a:latin typeface="Söhne"/>
              </a:rPr>
              <a:t> shipwreck</a:t>
            </a:r>
          </a:p>
          <a:p>
            <a:r>
              <a:rPr lang="en-US" dirty="0">
                <a:solidFill>
                  <a:srgbClr val="0F0F0F"/>
                </a:solidFill>
                <a:latin typeface="Söhne"/>
              </a:rPr>
              <a:t>Last amended in March 2023, following the </a:t>
            </a:r>
            <a:r>
              <a:rPr lang="en-US" dirty="0" err="1">
                <a:solidFill>
                  <a:srgbClr val="0F0F0F"/>
                </a:solidFill>
                <a:latin typeface="Söhne"/>
              </a:rPr>
              <a:t>Cutro</a:t>
            </a:r>
            <a:r>
              <a:rPr lang="en-US" dirty="0">
                <a:solidFill>
                  <a:srgbClr val="0F0F0F"/>
                </a:solidFill>
                <a:latin typeface="Söhne"/>
              </a:rPr>
              <a:t> massacre</a:t>
            </a:r>
          </a:p>
          <a:p>
            <a:r>
              <a:rPr lang="en-US" dirty="0">
                <a:solidFill>
                  <a:srgbClr val="0F0F0F"/>
                </a:solidFill>
                <a:latin typeface="Söhne"/>
              </a:rPr>
              <a:t>Penalties up to 30 years imprisonment and 15000 EUR for each transported person.</a:t>
            </a:r>
          </a:p>
        </p:txBody>
      </p:sp>
    </p:spTree>
    <p:extLst>
      <p:ext uri="{BB962C8B-B14F-4D97-AF65-F5344CB8AC3E}">
        <p14:creationId xmlns:p14="http://schemas.microsoft.com/office/powerpoint/2010/main" val="141166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612D9-8F45-0543-9A9D-B2DAB28D6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EU Policy – the Facilitator’s Package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EA83F-93AB-4945-9E5A-CABA27FB6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COUNCIL DIRECTIVE 2002/90/EC of 28 November 2002; COUNCIL FRAMEWORK DECISION 2002/946/JHA of 28 November 2002. The directive targets: </a:t>
            </a:r>
          </a:p>
          <a:p>
            <a:r>
              <a:rPr lang="en-US" dirty="0"/>
              <a:t>“any person who intentionally assists a person who is not a national of a Member State to enter, or transit across, the territory of a Member State in breach of the laws of the State concerned on the entry or transit of aliens;” […]</a:t>
            </a:r>
          </a:p>
          <a:p>
            <a:r>
              <a:rPr lang="en-US" dirty="0"/>
              <a:t>It was later implemented in other EU states, with terrible consequences.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412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F7A64-186C-BB4E-BC01-F4BF9D8F7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Blurring the line between criminal law and immigration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7B733-74AF-1149-A0B6-41CA939B8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continuum of detention: after release from prison, administrative detention and deportation</a:t>
            </a:r>
          </a:p>
          <a:p>
            <a:r>
              <a:rPr lang="en-US" dirty="0"/>
              <a:t>Deportation (defined as return in EU language) can be justified by Italian authorities under a wide array of parallel and overlapping legal systems</a:t>
            </a:r>
          </a:p>
          <a:p>
            <a:r>
              <a:rPr lang="en-US" dirty="0"/>
              <a:t>The category of “socially dangerous” and the problem of police </a:t>
            </a:r>
            <a:r>
              <a:rPr lang="en-US" dirty="0" err="1"/>
              <a:t>discretionality</a:t>
            </a:r>
            <a:endParaRPr lang="en-US" dirty="0"/>
          </a:p>
          <a:p>
            <a:r>
              <a:rPr lang="en-US" dirty="0"/>
              <a:t>Italian Immigration act mixes criminal and administrative penalties.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655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E99B4-4D40-2D4D-BED5-A99D1993D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Solidarity Responses to Criminalization of Captains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C5EF6-289B-2746-BA0E-8BB1CC2F0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Captain Support Network</a:t>
            </a:r>
            <a:r>
              <a:rPr lang="en-US" dirty="0"/>
              <a:t> – a transnational network that brings together Europe-based individuals, groups, collectives and associations </a:t>
            </a:r>
          </a:p>
          <a:p>
            <a:r>
              <a:rPr lang="en-US" dirty="0"/>
              <a:t>Advocates against criminalization of people on the move, particularly captains</a:t>
            </a:r>
          </a:p>
          <a:p>
            <a:r>
              <a:rPr lang="en-US" dirty="0"/>
              <a:t>Conducts research and develops useful tools and information material on criminalization for people on the move</a:t>
            </a:r>
          </a:p>
          <a:p>
            <a:r>
              <a:rPr lang="en-US" dirty="0"/>
              <a:t>Follows cases of boat drivers and offers social-legal support, trial monitoring and campaigning efforts in different countries</a:t>
            </a:r>
          </a:p>
          <a:p>
            <a:r>
              <a:rPr lang="en-US" dirty="0"/>
              <a:t>Channels resources to criminalized people on the move and to groups researching and working against criminalization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From Sea to Prison Project </a:t>
            </a:r>
            <a:r>
              <a:rPr lang="en-US" dirty="0"/>
              <a:t>– based in Italy</a:t>
            </a:r>
          </a:p>
          <a:p>
            <a:r>
              <a:rPr lang="en-US" dirty="0"/>
              <a:t>Social-legal support for people criminalized as captains, inside prison and out</a:t>
            </a:r>
          </a:p>
          <a:p>
            <a:r>
              <a:rPr lang="en-US" dirty="0"/>
              <a:t>Collects and publishes information and updates on criminalization in Italy</a:t>
            </a:r>
          </a:p>
          <a:p>
            <a:r>
              <a:rPr lang="en-US" dirty="0"/>
              <a:t>Technical and research support for lawyers, trial monitoring and increasing awareness in solidarity networks in Italy</a:t>
            </a:r>
          </a:p>
          <a:p>
            <a:r>
              <a:rPr lang="en-US" dirty="0"/>
              <a:t>Providing media outlets for criminalized people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42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FB7BB-391C-E546-8B1D-BAD7B937A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66648-8974-3D49-A292-888A104BE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Captain Support info materials and contact</a:t>
            </a:r>
          </a:p>
          <a:p>
            <a:pPr lvl="1"/>
            <a:r>
              <a:rPr lang="en-US" dirty="0">
                <a:hlinkClick r:id="rId2"/>
              </a:rPr>
              <a:t>https://www.facebook.com/CaptainSupportLegalAid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https://captainsupport.net/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From Sea to Prison: report and updates</a:t>
            </a:r>
          </a:p>
          <a:p>
            <a:pPr lvl="1"/>
            <a:r>
              <a:rPr lang="en-US" dirty="0">
                <a:hlinkClick r:id="rId4"/>
              </a:rPr>
              <a:t>https://fromseatoprison.info/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Watch the Med - Alarm Phone: </a:t>
            </a:r>
            <a:r>
              <a:rPr lang="en-US" dirty="0">
                <a:hlinkClick r:id="rId5"/>
              </a:rPr>
              <a:t>https://alarmphone.org/en/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285843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F68ABE56C7F34CA70FFEC82DFF438A" ma:contentTypeVersion="14" ma:contentTypeDescription="Create a new document." ma:contentTypeScope="" ma:versionID="5b66b051333043d401b7e2354650e763">
  <xsd:schema xmlns:xsd="http://www.w3.org/2001/XMLSchema" xmlns:xs="http://www.w3.org/2001/XMLSchema" xmlns:p="http://schemas.microsoft.com/office/2006/metadata/properties" xmlns:ns2="24b00fa0-eb3b-4631-8388-0f18ca070dfe" xmlns:ns3="10c14ffc-8622-41a7-8584-a41d428bcc29" targetNamespace="http://schemas.microsoft.com/office/2006/metadata/properties" ma:root="true" ma:fieldsID="bacdaf89637965b646f47eb1e3f83d15" ns2:_="" ns3:_="">
    <xsd:import namespace="24b00fa0-eb3b-4631-8388-0f18ca070dfe"/>
    <xsd:import namespace="10c14ffc-8622-41a7-8584-a41d428bcc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b00fa0-eb3b-4631-8388-0f18ca070d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f3cb8705-ee06-4ced-860c-dd029758bbf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14ffc-8622-41a7-8584-a41d428bcc2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e906ad4-c854-4d82-b8bc-25923787aac2}" ma:internalName="TaxCatchAll" ma:showField="CatchAllData" ma:web="10c14ffc-8622-41a7-8584-a41d428bcc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0c14ffc-8622-41a7-8584-a41d428bcc29" xsi:nil="true"/>
    <lcf76f155ced4ddcb4097134ff3c332f xmlns="24b00fa0-eb3b-4631-8388-0f18ca070df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5B49C7B-B863-42F4-B605-6CC6016F4FCD}"/>
</file>

<file path=customXml/itemProps2.xml><?xml version="1.0" encoding="utf-8"?>
<ds:datastoreItem xmlns:ds="http://schemas.openxmlformats.org/officeDocument/2006/customXml" ds:itemID="{9CBC7605-5625-4EE6-9E2A-2336BE96BECE}"/>
</file>

<file path=customXml/itemProps3.xml><?xml version="1.0" encoding="utf-8"?>
<ds:datastoreItem xmlns:ds="http://schemas.openxmlformats.org/officeDocument/2006/customXml" ds:itemID="{6CF2E9FD-70E8-4A52-92DE-A8DE5972B74D}"/>
</file>

<file path=docProps/app.xml><?xml version="1.0" encoding="utf-8"?>
<Properties xmlns="http://schemas.openxmlformats.org/officeDocument/2006/extended-properties" xmlns:vt="http://schemas.openxmlformats.org/officeDocument/2006/docPropsVTypes">
  <Template>{3DB30545-F2EF-C245-8207-10B4D83FAFE3}tf10001072</Template>
  <TotalTime>445</TotalTime>
  <Words>696</Words>
  <Application>Microsoft Macintosh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Franklin Gothic Book</vt:lpstr>
      <vt:lpstr>Söhne</vt:lpstr>
      <vt:lpstr>Crop</vt:lpstr>
      <vt:lpstr>The criminalization of free movement in Italy and the EU: the case of Captains</vt:lpstr>
      <vt:lpstr>The criminalization of boat drivers in Italy and the EU</vt:lpstr>
      <vt:lpstr>Criminalization of Captains in Italy</vt:lpstr>
      <vt:lpstr>Art. 12 and 12 bis of the Italian Immigration Act: “facilitation of irregular entry and stay”</vt:lpstr>
      <vt:lpstr>EU Policy – the Facilitator’s Package</vt:lpstr>
      <vt:lpstr>Blurring the line between criminal law and immigration law</vt:lpstr>
      <vt:lpstr>Solidarity Responses to Criminalization of Captains </vt:lpstr>
      <vt:lpstr>Useful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criminalization of free movement in Italy: the case of Captains</dc:title>
  <dc:creator>Microsoft Office User</dc:creator>
  <cp:lastModifiedBy>Microsoft Office User</cp:lastModifiedBy>
  <cp:revision>3</cp:revision>
  <dcterms:created xsi:type="dcterms:W3CDTF">2023-11-24T09:07:06Z</dcterms:created>
  <dcterms:modified xsi:type="dcterms:W3CDTF">2023-11-24T16:32:56Z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0x0101007BF68ABE56C7F34CA70FFEC82DFF438A</vt:lpwstr>
  </property>
</Properties>
</file>