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471" r:id="rId4"/>
    <p:sldId id="470" r:id="rId5"/>
    <p:sldId id="473" r:id="rId6"/>
    <p:sldId id="474" r:id="rId7"/>
    <p:sldId id="472" r:id="rId8"/>
    <p:sldId id="469" r:id="rId9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1123"/>
    <a:srgbClr val="E86E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FFFDF9"/>
          </a:solidFill>
        </a:fill>
      </a:tcStyle>
    </a:wholeTbl>
    <a:band2H>
      <a:tcTxStyle/>
      <a:tcStyle>
        <a:tcBdr/>
        <a:fill>
          <a:solidFill>
            <a:srgbClr val="FFFEFC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381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FDDACA"/>
          </a:solidFill>
        </a:fill>
      </a:tcStyle>
    </a:wholeTbl>
    <a:band2H>
      <a:tcTxStyle/>
      <a:tcStyle>
        <a:tcBdr/>
        <a:fill>
          <a:solidFill>
            <a:srgbClr val="FEEDE6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381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FBDBDB"/>
          </a:solidFill>
        </a:fill>
      </a:tcStyle>
    </a:wholeTbl>
    <a:band2H>
      <a:tcTxStyle/>
      <a:tcStyle>
        <a:tcBdr/>
        <a:fill>
          <a:solidFill>
            <a:srgbClr val="FDEEEE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381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000000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381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/>
    <p:restoredTop sz="94632"/>
  </p:normalViewPr>
  <p:slideViewPr>
    <p:cSldViewPr snapToGrid="0" snapToObjects="1">
      <p:cViewPr varScale="1">
        <p:scale>
          <a:sx n="120" d="100"/>
          <a:sy n="120" d="100"/>
        </p:scale>
        <p:origin x="176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2" name="Shape 11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n-lt"/>
        <a:ea typeface="+mn-ea"/>
        <a:cs typeface="+mn-cs"/>
        <a:sym typeface="Arial"/>
      </a:defRPr>
    </a:lvl1pPr>
    <a:lvl2pPr indent="228600" latinLnBrk="0">
      <a:defRPr sz="1400">
        <a:latin typeface="+mn-lt"/>
        <a:ea typeface="+mn-ea"/>
        <a:cs typeface="+mn-cs"/>
        <a:sym typeface="Arial"/>
      </a:defRPr>
    </a:lvl2pPr>
    <a:lvl3pPr indent="457200" latinLnBrk="0">
      <a:defRPr sz="1400">
        <a:latin typeface="+mn-lt"/>
        <a:ea typeface="+mn-ea"/>
        <a:cs typeface="+mn-cs"/>
        <a:sym typeface="Arial"/>
      </a:defRPr>
    </a:lvl3pPr>
    <a:lvl4pPr indent="685800" latinLnBrk="0">
      <a:defRPr sz="1400">
        <a:latin typeface="+mn-lt"/>
        <a:ea typeface="+mn-ea"/>
        <a:cs typeface="+mn-cs"/>
        <a:sym typeface="Arial"/>
      </a:defRPr>
    </a:lvl4pPr>
    <a:lvl5pPr indent="914400" latinLnBrk="0">
      <a:defRPr sz="1400">
        <a:latin typeface="+mn-lt"/>
        <a:ea typeface="+mn-ea"/>
        <a:cs typeface="+mn-cs"/>
        <a:sym typeface="Arial"/>
      </a:defRPr>
    </a:lvl5pPr>
    <a:lvl6pPr indent="1143000" latinLnBrk="0">
      <a:defRPr sz="1400">
        <a:latin typeface="+mn-lt"/>
        <a:ea typeface="+mn-ea"/>
        <a:cs typeface="+mn-cs"/>
        <a:sym typeface="Arial"/>
      </a:defRPr>
    </a:lvl6pPr>
    <a:lvl7pPr indent="1371600" latinLnBrk="0">
      <a:defRPr sz="1400">
        <a:latin typeface="+mn-lt"/>
        <a:ea typeface="+mn-ea"/>
        <a:cs typeface="+mn-cs"/>
        <a:sym typeface="Arial"/>
      </a:defRPr>
    </a:lvl7pPr>
    <a:lvl8pPr indent="1600200" latinLnBrk="0">
      <a:defRPr sz="1400">
        <a:latin typeface="+mn-lt"/>
        <a:ea typeface="+mn-ea"/>
        <a:cs typeface="+mn-cs"/>
        <a:sym typeface="Arial"/>
      </a:defRPr>
    </a:lvl8pPr>
    <a:lvl9pPr indent="1828800" latinLnBrk="0">
      <a:defRPr sz="14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0;p2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rgbClr val="26A69A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3" name="Google Shape;11;p2"/>
          <p:cNvSpPr/>
          <p:nvPr/>
        </p:nvSpPr>
        <p:spPr>
          <a:xfrm>
            <a:off x="641933" y="3597500"/>
            <a:ext cx="390302" cy="2"/>
          </a:xfrm>
          <a:prstGeom prst="line">
            <a:avLst/>
          </a:prstGeom>
          <a:ln w="28575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4" name="Titolo Testo"/>
          <p:cNvSpPr txBox="1">
            <a:spLocks noGrp="1"/>
          </p:cNvSpPr>
          <p:nvPr>
            <p:ph type="title"/>
          </p:nvPr>
        </p:nvSpPr>
        <p:spPr>
          <a:xfrm>
            <a:off x="512700" y="1893298"/>
            <a:ext cx="8118600" cy="1522803"/>
          </a:xfrm>
          <a:prstGeom prst="rect">
            <a:avLst/>
          </a:prstGeo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t>Titolo Testo</a:t>
            </a:r>
          </a:p>
        </p:txBody>
      </p:sp>
      <p:sp>
        <p:nvSpPr>
          <p:cNvPr id="15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512700" y="3840638"/>
            <a:ext cx="8118600" cy="787502"/>
          </a:xfrm>
          <a:prstGeom prst="rect">
            <a:avLst/>
          </a:prstGeom>
        </p:spPr>
        <p:txBody>
          <a:bodyPr/>
          <a:lstStyle>
            <a:lvl1pPr marL="228600" indent="-114300">
              <a:lnSpc>
                <a:spcPct val="100000"/>
              </a:lnSpc>
              <a:buClrTx/>
              <a:buSzTx/>
              <a:buFontTx/>
              <a:buNone/>
              <a:defRPr sz="2400">
                <a:solidFill>
                  <a:schemeClr val="accent2"/>
                </a:solidFill>
              </a:defRPr>
            </a:lvl1pPr>
            <a:lvl2pPr marL="228600" indent="114300">
              <a:lnSpc>
                <a:spcPct val="100000"/>
              </a:lnSpc>
              <a:buClrTx/>
              <a:buSzTx/>
              <a:buFontTx/>
              <a:buNone/>
              <a:defRPr sz="2400">
                <a:solidFill>
                  <a:schemeClr val="accent2"/>
                </a:solidFill>
              </a:defRPr>
            </a:lvl2pPr>
            <a:lvl3pPr marL="228600" indent="114300">
              <a:lnSpc>
                <a:spcPct val="100000"/>
              </a:lnSpc>
              <a:buClrTx/>
              <a:buSzTx/>
              <a:buFontTx/>
              <a:buNone/>
              <a:defRPr sz="2400">
                <a:solidFill>
                  <a:schemeClr val="accent2"/>
                </a:solidFill>
              </a:defRPr>
            </a:lvl3pPr>
            <a:lvl4pPr marL="228600" indent="114300">
              <a:lnSpc>
                <a:spcPct val="100000"/>
              </a:lnSpc>
              <a:buClrTx/>
              <a:buSzTx/>
              <a:buFontTx/>
              <a:buNone/>
              <a:defRPr sz="2400">
                <a:solidFill>
                  <a:schemeClr val="accent2"/>
                </a:solidFill>
              </a:defRPr>
            </a:lvl4pPr>
            <a:lvl5pPr marL="228600" indent="114300">
              <a:lnSpc>
                <a:spcPct val="100000"/>
              </a:lnSpc>
              <a:buClrTx/>
              <a:buSzTx/>
              <a:buFontTx/>
              <a:buNone/>
              <a:defRPr sz="2400">
                <a:solidFill>
                  <a:schemeClr val="accent2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42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311698" y="1171674"/>
            <a:ext cx="3999903" cy="3397202"/>
          </a:xfrm>
          <a:prstGeom prst="rect">
            <a:avLst/>
          </a:prstGeom>
        </p:spPr>
        <p:txBody>
          <a:bodyPr/>
          <a:lstStyle>
            <a:lvl1pPr indent="-317500">
              <a:buSzPts val="1400"/>
              <a:defRPr sz="1400"/>
            </a:lvl1pPr>
            <a:lvl2pPr marL="965200" indent="-355600">
              <a:buSzPts val="1400"/>
              <a:defRPr sz="1400"/>
            </a:lvl2pPr>
            <a:lvl3pPr marL="1422400" indent="-355600">
              <a:buSzPts val="1400"/>
              <a:defRPr sz="1400"/>
            </a:lvl3pPr>
            <a:lvl4pPr marL="1879600" indent="-355600">
              <a:buSzPts val="1400"/>
              <a:defRPr sz="1400"/>
            </a:lvl4pPr>
            <a:lvl5pPr marL="2336800" indent="-355600">
              <a:buSzPts val="1400"/>
              <a:defRPr sz="1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3" name="Google Shape;27;p5"/>
          <p:cNvSpPr txBox="1">
            <a:spLocks noGrp="1"/>
          </p:cNvSpPr>
          <p:nvPr>
            <p:ph type="body" sz="half" idx="13"/>
          </p:nvPr>
        </p:nvSpPr>
        <p:spPr>
          <a:xfrm>
            <a:off x="4832398" y="1171673"/>
            <a:ext cx="3999903" cy="339720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olo Testo"/>
          <p:cNvSpPr txBox="1">
            <a:spLocks noGrp="1"/>
          </p:cNvSpPr>
          <p:nvPr>
            <p:ph type="title"/>
          </p:nvPr>
        </p:nvSpPr>
        <p:spPr>
          <a:xfrm>
            <a:off x="311698" y="555600"/>
            <a:ext cx="2808003" cy="7557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Titolo Testo</a:t>
            </a:r>
          </a:p>
        </p:txBody>
      </p:sp>
      <p:sp>
        <p:nvSpPr>
          <p:cNvPr id="60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311698" y="1389598"/>
            <a:ext cx="2808003" cy="3179403"/>
          </a:xfrm>
          <a:prstGeom prst="rect">
            <a:avLst/>
          </a:prstGeom>
        </p:spPr>
        <p:txBody>
          <a:bodyPr/>
          <a:lstStyle>
            <a:lvl1pPr indent="-304800">
              <a:buSzPts val="1200"/>
              <a:defRPr sz="1200"/>
            </a:lvl1pPr>
            <a:lvl2pPr marL="914400" indent="-304800">
              <a:buSzPts val="1200"/>
              <a:defRPr sz="1200"/>
            </a:lvl2pPr>
            <a:lvl3pPr marL="1371600" indent="-304800">
              <a:buSzPts val="1200"/>
              <a:defRPr sz="1200"/>
            </a:lvl3pPr>
            <a:lvl4pPr marL="1828800" indent="-304800">
              <a:buSzPts val="1200"/>
              <a:defRPr sz="1200"/>
            </a:lvl4pPr>
            <a:lvl5pPr marL="2286000" indent="-304800">
              <a:buSzPts val="1200"/>
              <a:defRPr sz="1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MAIN_POINT">
    <p:bg>
      <p:bgPr>
        <a:solidFill>
          <a:srgbClr val="26A6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itolo Testo"/>
          <p:cNvSpPr txBox="1">
            <a:spLocks noGrp="1"/>
          </p:cNvSpPr>
          <p:nvPr>
            <p:ph type="title"/>
          </p:nvPr>
        </p:nvSpPr>
        <p:spPr>
          <a:xfrm>
            <a:off x="490250" y="526348"/>
            <a:ext cx="5604001" cy="4090803"/>
          </a:xfrm>
          <a:prstGeom prst="rect">
            <a:avLst/>
          </a:prstGeom>
        </p:spPr>
        <p:txBody>
          <a:bodyPr anchor="ctr"/>
          <a:lstStyle>
            <a:lvl1pPr>
              <a:defRPr sz="5400">
                <a:solidFill>
                  <a:schemeClr val="accent1"/>
                </a:solidFill>
              </a:defRPr>
            </a:lvl1pPr>
          </a:lstStyle>
          <a:p>
            <a:r>
              <a:t>Titolo Testo</a:t>
            </a:r>
          </a:p>
        </p:txBody>
      </p:sp>
      <p:sp>
        <p:nvSpPr>
          <p:cNvPr id="6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40;p9"/>
          <p:cNvSpPr/>
          <p:nvPr/>
        </p:nvSpPr>
        <p:spPr>
          <a:xfrm>
            <a:off x="4572000" y="-26"/>
            <a:ext cx="4572000" cy="514350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77" name="Google Shape;41;p9"/>
          <p:cNvSpPr/>
          <p:nvPr/>
        </p:nvSpPr>
        <p:spPr>
          <a:xfrm>
            <a:off x="5029675" y="4495500"/>
            <a:ext cx="686402" cy="2"/>
          </a:xfrm>
          <a:prstGeom prst="line">
            <a:avLst/>
          </a:prstGeom>
          <a:ln w="19050">
            <a:solidFill>
              <a:srgbClr val="26A69A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8" name="Titolo Testo"/>
          <p:cNvSpPr txBox="1">
            <a:spLocks noGrp="1"/>
          </p:cNvSpPr>
          <p:nvPr>
            <p:ph type="title"/>
          </p:nvPr>
        </p:nvSpPr>
        <p:spPr>
          <a:xfrm>
            <a:off x="265500" y="1382350"/>
            <a:ext cx="4045200" cy="1333202"/>
          </a:xfrm>
          <a:prstGeom prst="rect">
            <a:avLst/>
          </a:prstGeom>
        </p:spPr>
        <p:txBody>
          <a:bodyPr anchor="b"/>
          <a:lstStyle>
            <a:lvl1pPr algn="ctr">
              <a:defRPr sz="4200">
                <a:solidFill>
                  <a:srgbClr val="26A69A"/>
                </a:solidFill>
              </a:defRPr>
            </a:lvl1pPr>
          </a:lstStyle>
          <a:p>
            <a:r>
              <a:t>Titolo Testo</a:t>
            </a:r>
          </a:p>
        </p:txBody>
      </p:sp>
      <p:sp>
        <p:nvSpPr>
          <p:cNvPr id="79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265500" y="2768999"/>
            <a:ext cx="4045200" cy="1345502"/>
          </a:xfrm>
          <a:prstGeom prst="rect">
            <a:avLst/>
          </a:prstGeom>
        </p:spPr>
        <p:txBody>
          <a:bodyPr/>
          <a:lstStyle>
            <a:lvl1pPr marL="228600" indent="-114300" algn="ctr">
              <a:lnSpc>
                <a:spcPct val="100000"/>
              </a:lnSpc>
              <a:buClrTx/>
              <a:buSzTx/>
              <a:buFontTx/>
              <a:buNone/>
              <a:defRPr sz="2100"/>
            </a:lvl1pPr>
            <a:lvl2pPr marL="228600" indent="114300" algn="ctr">
              <a:lnSpc>
                <a:spcPct val="100000"/>
              </a:lnSpc>
              <a:buClrTx/>
              <a:buSzTx/>
              <a:buFontTx/>
              <a:buNone/>
              <a:defRPr sz="2100"/>
            </a:lvl2pPr>
            <a:lvl3pPr marL="228600" indent="114300" algn="ctr">
              <a:lnSpc>
                <a:spcPct val="100000"/>
              </a:lnSpc>
              <a:buClrTx/>
              <a:buSzTx/>
              <a:buFontTx/>
              <a:buNone/>
              <a:defRPr sz="2100"/>
            </a:lvl3pPr>
            <a:lvl4pPr marL="228600" indent="114300" algn="ctr">
              <a:lnSpc>
                <a:spcPct val="100000"/>
              </a:lnSpc>
              <a:buClrTx/>
              <a:buSzTx/>
              <a:buFontTx/>
              <a:buNone/>
              <a:defRPr sz="2100"/>
            </a:lvl4pPr>
            <a:lvl5pPr marL="228600" indent="114300" algn="ctr">
              <a:lnSpc>
                <a:spcPct val="100000"/>
              </a:lnSpc>
              <a:buClrTx/>
              <a:buSzTx/>
              <a:buFontTx/>
              <a:buNone/>
              <a:defRPr sz="21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0" name="Google Shape;44;p9"/>
          <p:cNvSpPr txBox="1">
            <a:spLocks noGrp="1"/>
          </p:cNvSpPr>
          <p:nvPr>
            <p:ph type="body" sz="half" idx="13"/>
          </p:nvPr>
        </p:nvSpPr>
        <p:spPr>
          <a:xfrm>
            <a:off x="4939500" y="724199"/>
            <a:ext cx="3837000" cy="3695102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8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311698" y="4230575"/>
            <a:ext cx="5998804" cy="605102"/>
          </a:xfrm>
          <a:prstGeom prst="rect">
            <a:avLst/>
          </a:prstGeom>
        </p:spPr>
        <p:txBody>
          <a:bodyPr anchor="ctr"/>
          <a:lstStyle>
            <a:lvl1pPr marL="0" indent="228600">
              <a:lnSpc>
                <a:spcPct val="100000"/>
              </a:lnSpc>
              <a:buClrTx/>
              <a:buSzTx/>
              <a:buFontTx/>
              <a:buNone/>
            </a:lvl1pPr>
            <a:lvl2pPr>
              <a:lnSpc>
                <a:spcPct val="100000"/>
              </a:lnSpc>
              <a:buClrTx/>
              <a:buFontTx/>
            </a:lvl2pPr>
            <a:lvl3pPr>
              <a:lnSpc>
                <a:spcPct val="100000"/>
              </a:lnSpc>
              <a:buClrTx/>
              <a:buFontTx/>
            </a:lvl3pPr>
            <a:lvl4pPr>
              <a:lnSpc>
                <a:spcPct val="100000"/>
              </a:lnSpc>
              <a:buClrTx/>
              <a:buFontTx/>
            </a:lvl4pPr>
            <a:lvl5pPr>
              <a:lnSpc>
                <a:spcPct val="100000"/>
              </a:lnSpc>
              <a:buClrTx/>
              <a:buFontTx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itolo Testo"/>
          <p:cNvSpPr txBox="1">
            <a:spLocks noGrp="1"/>
          </p:cNvSpPr>
          <p:nvPr>
            <p:ph type="title"/>
          </p:nvPr>
        </p:nvSpPr>
        <p:spPr>
          <a:xfrm>
            <a:off x="311698" y="1039650"/>
            <a:ext cx="8520603" cy="2106300"/>
          </a:xfrm>
          <a:prstGeom prst="rect">
            <a:avLst/>
          </a:prstGeom>
        </p:spPr>
        <p:txBody>
          <a:bodyPr anchor="b"/>
          <a:lstStyle>
            <a:lvl1pPr algn="ctr">
              <a:defRPr sz="14000" b="1"/>
            </a:lvl1pPr>
          </a:lstStyle>
          <a:p>
            <a:r>
              <a:t>Titolo Testo</a:t>
            </a:r>
          </a:p>
        </p:txBody>
      </p:sp>
      <p:sp>
        <p:nvSpPr>
          <p:cNvPr id="97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311698" y="3228425"/>
            <a:ext cx="8520603" cy="1300800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;p4"/>
          <p:cNvSpPr/>
          <p:nvPr/>
        </p:nvSpPr>
        <p:spPr>
          <a:xfrm>
            <a:off x="0" y="5045700"/>
            <a:ext cx="9144000" cy="97802"/>
          </a:xfrm>
          <a:prstGeom prst="rect">
            <a:avLst/>
          </a:prstGeom>
          <a:solidFill>
            <a:srgbClr val="26A69A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3" name="Titolo Testo"/>
          <p:cNvSpPr txBox="1">
            <a:spLocks noGrp="1"/>
          </p:cNvSpPr>
          <p:nvPr>
            <p:ph type="title"/>
          </p:nvPr>
        </p:nvSpPr>
        <p:spPr>
          <a:xfrm>
            <a:off x="311698" y="445025"/>
            <a:ext cx="8520603" cy="613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normAutofit/>
          </a:bodyPr>
          <a:lstStyle/>
          <a:p>
            <a:r>
              <a:t>Titolo Testo</a:t>
            </a:r>
          </a:p>
        </p:txBody>
      </p:sp>
      <p:sp>
        <p:nvSpPr>
          <p:cNvPr id="4" name="Corpo livello uno…"/>
          <p:cNvSpPr txBox="1">
            <a:spLocks noGrp="1"/>
          </p:cNvSpPr>
          <p:nvPr>
            <p:ph type="body" idx="1"/>
          </p:nvPr>
        </p:nvSpPr>
        <p:spPr>
          <a:xfrm>
            <a:off x="311698" y="1171599"/>
            <a:ext cx="8520603" cy="3397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8684347" y="4692392"/>
            <a:ext cx="336812" cy="335249"/>
          </a:xfrm>
          <a:prstGeom prst="rect">
            <a:avLst/>
          </a:prstGeom>
          <a:ln w="12700">
            <a:miter lim="400000"/>
          </a:ln>
        </p:spPr>
        <p:txBody>
          <a:bodyPr wrap="none" lIns="91423" tIns="91423" rIns="91423" bIns="91423" anchor="ctr">
            <a:spAutoFit/>
          </a:bodyPr>
          <a:lstStyle>
            <a:lvl1pPr algn="r">
              <a:defRPr sz="1000">
                <a:latin typeface="Old Standard TT"/>
                <a:ea typeface="Old Standard TT"/>
                <a:cs typeface="Old Standard TT"/>
                <a:sym typeface="Old Standard T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Old Standard TT"/>
          <a:ea typeface="Old Standard TT"/>
          <a:cs typeface="Old Standard TT"/>
          <a:sym typeface="Old Standard TT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Old Standard TT"/>
          <a:ea typeface="Old Standard TT"/>
          <a:cs typeface="Old Standard TT"/>
          <a:sym typeface="Old Standard TT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Old Standard TT"/>
          <a:ea typeface="Old Standard TT"/>
          <a:cs typeface="Old Standard TT"/>
          <a:sym typeface="Old Standard TT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Old Standard TT"/>
          <a:ea typeface="Old Standard TT"/>
          <a:cs typeface="Old Standard TT"/>
          <a:sym typeface="Old Standard TT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Old Standard TT"/>
          <a:ea typeface="Old Standard TT"/>
          <a:cs typeface="Old Standard TT"/>
          <a:sym typeface="Old Standard TT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Old Standard TT"/>
          <a:ea typeface="Old Standard TT"/>
          <a:cs typeface="Old Standard TT"/>
          <a:sym typeface="Old Standard TT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Old Standard TT"/>
          <a:ea typeface="Old Standard TT"/>
          <a:cs typeface="Old Standard TT"/>
          <a:sym typeface="Old Standard TT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Old Standard TT"/>
          <a:ea typeface="Old Standard TT"/>
          <a:cs typeface="Old Standard TT"/>
          <a:sym typeface="Old Standard TT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Old Standard TT"/>
          <a:ea typeface="Old Standard TT"/>
          <a:cs typeface="Old Standard TT"/>
          <a:sym typeface="Old Standard TT"/>
        </a:defRPr>
      </a:lvl9pPr>
    </p:titleStyle>
    <p:bodyStyle>
      <a:lvl1pPr marL="457200" marR="0" indent="-3429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1800"/>
        <a:buFont typeface="Helvetica"/>
        <a:buChar char="●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Old Standard TT"/>
          <a:ea typeface="Old Standard TT"/>
          <a:cs typeface="Old Standard TT"/>
          <a:sym typeface="Old Standard TT"/>
        </a:defRPr>
      </a:lvl1pPr>
      <a:lvl2pPr marL="1005114" marR="0" indent="-408213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1800"/>
        <a:buFont typeface="Helvetica"/>
        <a:buChar char="○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Old Standard TT"/>
          <a:ea typeface="Old Standard TT"/>
          <a:cs typeface="Old Standard TT"/>
          <a:sym typeface="Old Standard TT"/>
        </a:defRPr>
      </a:lvl2pPr>
      <a:lvl3pPr marL="1462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1800"/>
        <a:buFont typeface="Helvetica"/>
        <a:buChar char="■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Old Standard TT"/>
          <a:ea typeface="Old Standard TT"/>
          <a:cs typeface="Old Standard TT"/>
          <a:sym typeface="Old Standard TT"/>
        </a:defRPr>
      </a:lvl3pPr>
      <a:lvl4pPr marL="1919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1800"/>
        <a:buFont typeface="Helvetica"/>
        <a:buChar char="●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Old Standard TT"/>
          <a:ea typeface="Old Standard TT"/>
          <a:cs typeface="Old Standard TT"/>
          <a:sym typeface="Old Standard TT"/>
        </a:defRPr>
      </a:lvl4pPr>
      <a:lvl5pPr marL="23767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1800"/>
        <a:buFont typeface="Helvetica"/>
        <a:buChar char="○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Old Standard TT"/>
          <a:ea typeface="Old Standard TT"/>
          <a:cs typeface="Old Standard TT"/>
          <a:sym typeface="Old Standard TT"/>
        </a:defRPr>
      </a:lvl5pPr>
      <a:lvl6pPr marL="28339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1800"/>
        <a:buFont typeface="Helvetica"/>
        <a:buChar char="■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Old Standard TT"/>
          <a:ea typeface="Old Standard TT"/>
          <a:cs typeface="Old Standard TT"/>
          <a:sym typeface="Old Standard TT"/>
        </a:defRPr>
      </a:lvl6pPr>
      <a:lvl7pPr marL="3291113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1800"/>
        <a:buFont typeface="Helvetica"/>
        <a:buChar char="●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Old Standard TT"/>
          <a:ea typeface="Old Standard TT"/>
          <a:cs typeface="Old Standard TT"/>
          <a:sym typeface="Old Standard TT"/>
        </a:defRPr>
      </a:lvl7pPr>
      <a:lvl8pPr marL="3748313" marR="0" indent="-408213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1800"/>
        <a:buFont typeface="Helvetica"/>
        <a:buChar char="○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Old Standard TT"/>
          <a:ea typeface="Old Standard TT"/>
          <a:cs typeface="Old Standard TT"/>
          <a:sym typeface="Old Standard TT"/>
        </a:defRPr>
      </a:lvl8pPr>
      <a:lvl9pPr marL="4205513" marR="0" indent="-408213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1800"/>
        <a:buFont typeface="Helvetica"/>
        <a:buChar char="■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Old Standard TT"/>
          <a:ea typeface="Old Standard TT"/>
          <a:cs typeface="Old Standard TT"/>
          <a:sym typeface="Old Standard TT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ld Standard TT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ld Standard TT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ld Standard TT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ld Standard TT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ld Standard TT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ld Standard TT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ld Standard TT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ld Standard TT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ld Standard T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59;p13"/>
          <p:cNvSpPr txBox="1">
            <a:spLocks noGrp="1"/>
          </p:cNvSpPr>
          <p:nvPr>
            <p:ph type="ctrTitle"/>
          </p:nvPr>
        </p:nvSpPr>
        <p:spPr>
          <a:xfrm>
            <a:off x="512700" y="1893299"/>
            <a:ext cx="8118600" cy="1876664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defTabSz="896111">
              <a:defRPr sz="4100"/>
            </a:pPr>
            <a:r>
              <a:rPr lang="en-GB" sz="2700" dirty="0"/>
              <a:t>Blurring the line between criminal law and immigration law – EU framework</a:t>
            </a:r>
            <a:br>
              <a:rPr lang="fr-CH" sz="2700" dirty="0"/>
            </a:br>
            <a:endParaRPr lang="fr-CH" dirty="0"/>
          </a:p>
        </p:txBody>
      </p:sp>
      <p:sp>
        <p:nvSpPr>
          <p:cNvPr id="115" name="Google Shape;60;p13"/>
          <p:cNvSpPr txBox="1">
            <a:spLocks noGrp="1"/>
          </p:cNvSpPr>
          <p:nvPr>
            <p:ph type="subTitle" sz="quarter" idx="1"/>
          </p:nvPr>
        </p:nvSpPr>
        <p:spPr>
          <a:xfrm>
            <a:off x="532500" y="3561907"/>
            <a:ext cx="8118600" cy="99555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algn="ctr" defTabSz="557784">
              <a:defRPr sz="1708" b="1"/>
            </a:pPr>
            <a:endParaRPr lang="fr-CH" dirty="0"/>
          </a:p>
          <a:p>
            <a:pPr marL="0" indent="0" algn="ctr" defTabSz="557784">
              <a:defRPr sz="1708" b="1"/>
            </a:pPr>
            <a:r>
              <a:rPr sz="2200" dirty="0">
                <a:solidFill>
                  <a:schemeClr val="accent1"/>
                </a:solidFill>
              </a:rPr>
              <a:t>Ulrich </a:t>
            </a:r>
            <a:r>
              <a:rPr sz="2200" dirty="0" err="1">
                <a:solidFill>
                  <a:schemeClr val="accent1"/>
                </a:solidFill>
              </a:rPr>
              <a:t>Stege</a:t>
            </a:r>
            <a:endParaRPr sz="2200" dirty="0">
              <a:solidFill>
                <a:schemeClr val="accent1"/>
              </a:solidFill>
            </a:endParaRPr>
          </a:p>
          <a:p>
            <a:pPr marL="0" indent="0" algn="ctr" defTabSz="557784">
              <a:defRPr sz="1098"/>
            </a:pPr>
            <a:r>
              <a:rPr lang="fr-CH" sz="1500" dirty="0"/>
              <a:t>29th NOVEMBER 2023</a:t>
            </a:r>
            <a:endParaRPr sz="1500" dirty="0"/>
          </a:p>
        </p:txBody>
      </p:sp>
      <p:pic>
        <p:nvPicPr>
          <p:cNvPr id="116" name="Google Shape;61;p13" descr="Google Shape;61;p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1025" y="242407"/>
            <a:ext cx="2361551" cy="13502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0F9680A1-95D9-0267-8920-58DC69FE6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431" y="3285552"/>
            <a:ext cx="1549507" cy="11176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57558D-1E55-7F38-81BF-840904DA54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25" y="3368599"/>
            <a:ext cx="2815392" cy="1117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itle 1"/>
          <p:cNvSpPr txBox="1">
            <a:spLocks noGrp="1"/>
          </p:cNvSpPr>
          <p:nvPr>
            <p:ph type="title"/>
          </p:nvPr>
        </p:nvSpPr>
        <p:spPr>
          <a:xfrm>
            <a:off x="244537" y="350840"/>
            <a:ext cx="4427923" cy="800101"/>
          </a:xfrm>
          <a:prstGeom prst="rect">
            <a:avLst/>
          </a:prstGeom>
        </p:spPr>
        <p:txBody>
          <a:bodyPr/>
          <a:lstStyle/>
          <a:p>
            <a:pPr defTabSz="740663">
              <a:defRPr sz="2268"/>
            </a:pPr>
            <a:r>
              <a:t> </a:t>
            </a:r>
            <a:r>
              <a:rPr sz="1782"/>
              <a:t>The ASGI (Association for Juridical Studies on Immigration) Medea project </a:t>
            </a:r>
          </a:p>
        </p:txBody>
      </p:sp>
      <p:sp>
        <p:nvSpPr>
          <p:cNvPr id="119" name="Rectangle 2"/>
          <p:cNvSpPr txBox="1"/>
          <p:nvPr/>
        </p:nvSpPr>
        <p:spPr>
          <a:xfrm>
            <a:off x="490248" y="1326448"/>
            <a:ext cx="8227725" cy="15436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>
                <a:solidFill>
                  <a:schemeClr val="accent1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2000">
                <a:solidFill>
                  <a:schemeClr val="accent1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t>Medea is a strategic action based on field research, strategic litigation and advocacy aimed at defending the rights of foreign citizens arriving in Italy through the internal borders and the Balkan route.</a:t>
            </a:r>
          </a:p>
        </p:txBody>
      </p:sp>
      <p:pic>
        <p:nvPicPr>
          <p:cNvPr id="120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31" y="350840"/>
            <a:ext cx="3594101" cy="800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249" y="2869632"/>
            <a:ext cx="3654881" cy="20558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Content Placeholder 4" descr="Content Placeholder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0628" y="2869632"/>
            <a:ext cx="2960267" cy="20558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Picture 2" descr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6767" y="2869632"/>
            <a:ext cx="2734507" cy="20508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FAEB7-4CE8-49C0-D0C4-5FEB1AEC7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IT" sz="3200" b="1" dirty="0">
                <a:latin typeface="Calibri" panose="020F0502020204030204" pitchFamily="34" charset="0"/>
                <a:cs typeface="Calibri" panose="020F0502020204030204" pitchFamily="34" charset="0"/>
              </a:rPr>
              <a:t>Trends in EU linked to crimmigration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E54DD5-C816-17C8-F225-88B53BD43902}"/>
              </a:ext>
            </a:extLst>
          </p:cNvPr>
          <p:cNvSpPr txBox="1"/>
          <p:nvPr/>
        </p:nvSpPr>
        <p:spPr>
          <a:xfrm>
            <a:off x="582706" y="1272988"/>
            <a:ext cx="7879976" cy="34163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/>
            <a:r>
              <a:rPr lang="en-GB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conflation between criminal and administrative law </a:t>
            </a:r>
            <a:r>
              <a:rPr lang="en-GB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context of migration in the EU has manifested itself in particular in the following areas: </a:t>
            </a:r>
          </a:p>
          <a:p>
            <a:endParaRPr lang="en-GB" sz="24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1. The use of </a:t>
            </a:r>
            <a:r>
              <a:rPr lang="en-GB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administrative detention </a:t>
            </a:r>
            <a:r>
              <a:rPr lang="en-GB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for security related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purposes;</a:t>
            </a:r>
          </a:p>
          <a:p>
            <a:r>
              <a:rPr lang="en-GB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2. The use of </a:t>
            </a:r>
            <a:r>
              <a:rPr lang="en-GB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criminal law as a deterrent for migration</a:t>
            </a:r>
            <a:r>
              <a:rPr lang="en-GB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r>
              <a:rPr lang="en-GB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3. The </a:t>
            </a:r>
            <a:r>
              <a:rPr lang="en-GB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use of technology </a:t>
            </a:r>
            <a:r>
              <a:rPr lang="en-GB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for immigration enforcement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purposes.</a:t>
            </a:r>
          </a:p>
        </p:txBody>
      </p:sp>
    </p:spTree>
    <p:extLst>
      <p:ext uri="{BB962C8B-B14F-4D97-AF65-F5344CB8AC3E}">
        <p14:creationId xmlns:p14="http://schemas.microsoft.com/office/powerpoint/2010/main" val="249072069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ABBF1-2C74-83AA-85D9-AF29634EE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“Crimmigration”/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GB" sz="2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riminalisation of migrants </a:t>
            </a:r>
            <a:r>
              <a:rPr lang="en-GB" sz="2400" b="1" dirty="0">
                <a:effectLst/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</a:t>
            </a:r>
            <a:r>
              <a:rPr lang="en-GB" sz="2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Terminologies </a:t>
            </a:r>
            <a:br>
              <a:rPr lang="en-GB" sz="2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T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81FCB4-E144-3973-7636-C99A510420B5}"/>
              </a:ext>
            </a:extLst>
          </p:cNvPr>
          <p:cNvSpPr txBox="1"/>
          <p:nvPr/>
        </p:nvSpPr>
        <p:spPr>
          <a:xfrm>
            <a:off x="681319" y="1156447"/>
            <a:ext cx="7845994" cy="39087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Administrative law system (and more particularly administrative detention) can cause migrants to be 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treated like criminals – </a:t>
            </a:r>
            <a:r>
              <a:rPr lang="en-GB" sz="20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 (judged and categorised by the legal system based on their birthplace and ethnicity) considered “illegal”.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GB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riminalisation occurs when the effect of an administrative action by 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migrant results in the migrant being considered a </a:t>
            </a:r>
            <a:r>
              <a:rPr lang="en-GB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criminal within the criminal law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 j</a:t>
            </a:r>
            <a:r>
              <a:rPr lang="en-GB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urisdiction </a:t>
            </a:r>
            <a:r>
              <a:rPr lang="en-GB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(ex: “crime of illegal immigration”) – </a:t>
            </a:r>
            <a:r>
              <a:rPr lang="en-GB" sz="20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Act as illegal.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GB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dministrative law has discarded its philosophical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underpinnings so as to position certain groups of people outside legal philosophy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i</a:t>
            </a:r>
            <a:r>
              <a:rPr lang="en-GB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 the realm of the un-legal (creating a so-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called: </a:t>
            </a:r>
            <a:r>
              <a:rPr lang="en-GB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GB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un-legality” or “illegality” regime</a:t>
            </a:r>
            <a:r>
              <a:rPr lang="en-GB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endParaRPr lang="en-GB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80470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37AC0-3A20-6FCC-BACB-E71882559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IT"/>
          </a:p>
        </p:txBody>
      </p:sp>
      <p:pic>
        <p:nvPicPr>
          <p:cNvPr id="4" name="Picture 3" descr="A group of people walking through a fence&#10;&#10;Description automatically generated">
            <a:extLst>
              <a:ext uri="{FF2B5EF4-FFF2-40B4-BE49-F238E27FC236}">
                <a16:creationId xmlns:a16="http://schemas.microsoft.com/office/drawing/2014/main" id="{C4A69009-54FE-16BF-E090-F7B999A5A5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9CA7DC-ECAB-4144-EF86-600558665B3F}"/>
              </a:ext>
            </a:extLst>
          </p:cNvPr>
          <p:cNvSpPr txBox="1"/>
          <p:nvPr/>
        </p:nvSpPr>
        <p:spPr>
          <a:xfrm>
            <a:off x="493059" y="3021106"/>
            <a:ext cx="7566211" cy="13542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IT" sz="4400" b="1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Immigration Detention in Turin/Italy</a:t>
            </a:r>
          </a:p>
        </p:txBody>
      </p:sp>
    </p:spTree>
    <p:extLst>
      <p:ext uri="{BB962C8B-B14F-4D97-AF65-F5344CB8AC3E}">
        <p14:creationId xmlns:p14="http://schemas.microsoft.com/office/powerpoint/2010/main" val="61607039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5A2CA-9416-4FA8-49CD-E784ED50F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IT"/>
          </a:p>
        </p:txBody>
      </p:sp>
      <p:pic>
        <p:nvPicPr>
          <p:cNvPr id="4" name="Picture 3" descr="A beach with debris on it&#10;&#10;Description automatically generated">
            <a:extLst>
              <a:ext uri="{FF2B5EF4-FFF2-40B4-BE49-F238E27FC236}">
                <a16:creationId xmlns:a16="http://schemas.microsoft.com/office/drawing/2014/main" id="{C3DBFE3A-8149-6C48-DC41-EEB4BC98C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5908"/>
            <a:ext cx="9197054" cy="61313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62D6E4-238B-A8B4-96EF-FB4310D4E088}"/>
              </a:ext>
            </a:extLst>
          </p:cNvPr>
          <p:cNvSpPr txBox="1"/>
          <p:nvPr/>
        </p:nvSpPr>
        <p:spPr>
          <a:xfrm>
            <a:off x="5683624" y="3792071"/>
            <a:ext cx="2716306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IT" sz="5400" b="1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Cutro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95B91F-557E-A94A-BDC4-38E69483775E}"/>
              </a:ext>
            </a:extLst>
          </p:cNvPr>
          <p:cNvSpPr txBox="1"/>
          <p:nvPr/>
        </p:nvSpPr>
        <p:spPr>
          <a:xfrm>
            <a:off x="659427" y="505404"/>
            <a:ext cx="8172873" cy="492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IT" sz="3200" b="1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Criminal Law as a migration management tool </a:t>
            </a:r>
          </a:p>
        </p:txBody>
      </p:sp>
    </p:spTree>
    <p:extLst>
      <p:ext uri="{BB962C8B-B14F-4D97-AF65-F5344CB8AC3E}">
        <p14:creationId xmlns:p14="http://schemas.microsoft.com/office/powerpoint/2010/main" val="252113885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red hexagons with white text&#10;&#10;Description automatically generated">
            <a:extLst>
              <a:ext uri="{FF2B5EF4-FFF2-40B4-BE49-F238E27FC236}">
                <a16:creationId xmlns:a16="http://schemas.microsoft.com/office/drawing/2014/main" id="{7FEFDC25-7BFC-4113-3E72-1E09A58622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236607"/>
            <a:ext cx="4827143" cy="35150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E89C14-970E-B11F-DA51-D5866436BF9A}"/>
              </a:ext>
            </a:extLst>
          </p:cNvPr>
          <p:cNvSpPr txBox="1"/>
          <p:nvPr/>
        </p:nvSpPr>
        <p:spPr>
          <a:xfrm>
            <a:off x="5557701" y="3766753"/>
            <a:ext cx="3129100" cy="9848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https://</a:t>
            </a:r>
            <a:r>
              <a:rPr kumimoji="0" lang="en-GB" sz="1600" b="1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www.asgi.it</a:t>
            </a:r>
            <a:r>
              <a:rPr kumimoji="0" lang="en-GB" sz="1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/</a:t>
            </a:r>
            <a:r>
              <a:rPr kumimoji="0" lang="en-GB" sz="1600" b="1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wp</a:t>
            </a:r>
            <a:r>
              <a:rPr kumimoji="0" lang="en-GB" sz="1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-content/uploads/2021/06/PER-SITO_-Il-</a:t>
            </a:r>
            <a:r>
              <a:rPr kumimoji="0" lang="en-GB" sz="1600" b="1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libro</a:t>
            </a:r>
            <a:r>
              <a:rPr kumimoji="0" lang="en-GB" sz="1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-</a:t>
            </a:r>
            <a:r>
              <a:rPr kumimoji="0" lang="en-GB" sz="1600" b="1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nero</a:t>
            </a:r>
            <a:r>
              <a:rPr kumimoji="0" lang="en-GB" sz="1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-del-CPR-di-</a:t>
            </a:r>
            <a:r>
              <a:rPr kumimoji="0" lang="en-GB" sz="1600" b="1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Torino.pdf</a:t>
            </a:r>
            <a:endParaRPr kumimoji="0" lang="en-IT" sz="1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C16049-CE3F-82E3-6A4E-FF7D2860E5AC}"/>
              </a:ext>
            </a:extLst>
          </p:cNvPr>
          <p:cNvSpPr txBox="1"/>
          <p:nvPr/>
        </p:nvSpPr>
        <p:spPr>
          <a:xfrm>
            <a:off x="457199" y="281071"/>
            <a:ext cx="8375101" cy="6155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“</a:t>
            </a:r>
            <a:r>
              <a:rPr lang="en-GB" sz="4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un-legality” or “illegality” regime</a:t>
            </a:r>
            <a:endParaRPr kumimoji="0" lang="en-IT" sz="4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80705484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0BF40-23B4-1247-B6E5-A1D7786A1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182" y="531703"/>
            <a:ext cx="7521635" cy="867022"/>
          </a:xfrm>
        </p:spPr>
        <p:txBody>
          <a:bodyPr>
            <a:normAutofit fontScale="90000"/>
          </a:bodyPr>
          <a:lstStyle/>
          <a:p>
            <a:pPr algn="ctr"/>
            <a:r>
              <a:rPr lang="en-IT" dirty="0">
                <a:latin typeface="Arial Rounded MT Bold" panose="020F0704030504030204" pitchFamily="34" charset="77"/>
              </a:rPr>
              <a:t>THANKS</a:t>
            </a:r>
          </a:p>
        </p:txBody>
      </p:sp>
      <p:pic>
        <p:nvPicPr>
          <p:cNvPr id="3" name="Picture 4" descr="Picture 4">
            <a:extLst>
              <a:ext uri="{FF2B5EF4-FFF2-40B4-BE49-F238E27FC236}">
                <a16:creationId xmlns:a16="http://schemas.microsoft.com/office/drawing/2014/main" id="{FFB0AC6E-42CE-FA4B-885D-6A35000C0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9283" y="3817050"/>
            <a:ext cx="3594101" cy="80010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6D1D41-A9AD-2B41-B782-3C26A185F044}"/>
              </a:ext>
            </a:extLst>
          </p:cNvPr>
          <p:cNvSpPr txBox="1"/>
          <p:nvPr/>
        </p:nvSpPr>
        <p:spPr>
          <a:xfrm>
            <a:off x="2973174" y="1546129"/>
            <a:ext cx="2946320" cy="20621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algn="ctr"/>
            <a:r>
              <a:rPr lang="fr-CH" sz="2400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Ulrich </a:t>
            </a:r>
            <a:r>
              <a:rPr lang="fr-CH" sz="2400" dirty="0" err="1">
                <a:solidFill>
                  <a:schemeClr val="accent1"/>
                </a:solidFill>
                <a:latin typeface="Arial Rounded MT Bold" panose="020F0704030504030204" pitchFamily="34" charset="77"/>
              </a:rPr>
              <a:t>Stege</a:t>
            </a:r>
            <a:endParaRPr lang="fr-CH" sz="2400" dirty="0">
              <a:solidFill>
                <a:schemeClr val="accent1"/>
              </a:solidFill>
              <a:latin typeface="Arial Rounded MT Bold" panose="020F0704030504030204" pitchFamily="34" charset="77"/>
            </a:endParaRPr>
          </a:p>
          <a:p>
            <a:pPr algn="ctr"/>
            <a:r>
              <a:rPr lang="fr-CH" sz="2400" dirty="0" err="1">
                <a:solidFill>
                  <a:schemeClr val="accent1"/>
                </a:solidFill>
                <a:latin typeface="Arial Rounded MT Bold" panose="020F0704030504030204" pitchFamily="34" charset="77"/>
              </a:rPr>
              <a:t>ustege@iuctorino.it</a:t>
            </a:r>
            <a:endParaRPr lang="fr-CH" sz="2400" dirty="0">
              <a:solidFill>
                <a:schemeClr val="accent1"/>
              </a:solidFill>
              <a:latin typeface="Arial Rounded MT Bold" panose="020F0704030504030204" pitchFamily="34" charset="77"/>
            </a:endParaRPr>
          </a:p>
          <a:p>
            <a:pPr algn="ctr"/>
            <a:endParaRPr lang="fr-CH" sz="2400" dirty="0">
              <a:solidFill>
                <a:schemeClr val="accent1"/>
              </a:solidFill>
              <a:latin typeface="Arial Rounded MT Bold" panose="020F0704030504030204" pitchFamily="34" charset="77"/>
            </a:endParaRPr>
          </a:p>
          <a:p>
            <a:pPr algn="ctr"/>
            <a:r>
              <a:rPr lang="fr-CH" sz="2400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ASGI </a:t>
            </a:r>
            <a:r>
              <a:rPr lang="fr-CH" sz="2400" dirty="0" err="1">
                <a:solidFill>
                  <a:schemeClr val="accent1"/>
                </a:solidFill>
                <a:latin typeface="Arial Rounded MT Bold" panose="020F0704030504030204" pitchFamily="34" charset="77"/>
              </a:rPr>
              <a:t>Medea</a:t>
            </a:r>
            <a:endParaRPr lang="fr-CH" sz="2400" dirty="0">
              <a:solidFill>
                <a:schemeClr val="accent1"/>
              </a:solidFill>
              <a:latin typeface="Arial Rounded MT Bold" panose="020F0704030504030204" pitchFamily="34" charset="77"/>
            </a:endParaRPr>
          </a:p>
          <a:p>
            <a:pPr algn="ctr"/>
            <a:r>
              <a:rPr lang="fr-CH" sz="2400" dirty="0" err="1">
                <a:solidFill>
                  <a:schemeClr val="accent1"/>
                </a:solidFill>
                <a:latin typeface="Arial Rounded MT Bold" panose="020F0704030504030204" pitchFamily="34" charset="77"/>
              </a:rPr>
              <a:t>medea@asgi.it</a:t>
            </a:r>
            <a:endParaRPr lang="fr-CH" sz="2400" dirty="0">
              <a:solidFill>
                <a:schemeClr val="accent1"/>
              </a:solidFill>
              <a:latin typeface="Arial Rounded MT Bold" panose="020F0704030504030204" pitchFamily="34" charset="77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T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4CBC37-DA83-64DE-2748-4FB60AB243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83" y="1546129"/>
            <a:ext cx="1831156" cy="72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90FF0646-D0D5-3B7B-FDC1-2E0A35A8C1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1053" y="1515851"/>
            <a:ext cx="1091764" cy="78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70433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Paperback">
  <a:themeElements>
    <a:clrScheme name="Paperback">
      <a:dk1>
        <a:srgbClr val="000000"/>
      </a:dk1>
      <a:lt1>
        <a:srgbClr val="000000"/>
      </a:lt1>
      <a:dk2>
        <a:srgbClr val="A7A7A7"/>
      </a:dk2>
      <a:lt2>
        <a:srgbClr val="535353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0000FF"/>
      </a:hlink>
      <a:folHlink>
        <a:srgbClr val="FF00FF"/>
      </a:folHlink>
    </a:clrScheme>
    <a:fontScheme name="Paperback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Paperb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Paperback">
  <a:themeElements>
    <a:clrScheme name="Paperback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0000FF"/>
      </a:hlink>
      <a:folHlink>
        <a:srgbClr val="FF00FF"/>
      </a:folHlink>
    </a:clrScheme>
    <a:fontScheme name="Paperback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Paperb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F68ABE56C7F34CA70FFEC82DFF438A" ma:contentTypeVersion="14" ma:contentTypeDescription="Create a new document." ma:contentTypeScope="" ma:versionID="5b66b051333043d401b7e2354650e763">
  <xsd:schema xmlns:xsd="http://www.w3.org/2001/XMLSchema" xmlns:xs="http://www.w3.org/2001/XMLSchema" xmlns:p="http://schemas.microsoft.com/office/2006/metadata/properties" xmlns:ns2="24b00fa0-eb3b-4631-8388-0f18ca070dfe" xmlns:ns3="10c14ffc-8622-41a7-8584-a41d428bcc29" targetNamespace="http://schemas.microsoft.com/office/2006/metadata/properties" ma:root="true" ma:fieldsID="bacdaf89637965b646f47eb1e3f83d15" ns2:_="" ns3:_="">
    <xsd:import namespace="24b00fa0-eb3b-4631-8388-0f18ca070dfe"/>
    <xsd:import namespace="10c14ffc-8622-41a7-8584-a41d428bcc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b00fa0-eb3b-4631-8388-0f18ca070d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f3cb8705-ee06-4ced-860c-dd029758bbf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c14ffc-8622-41a7-8584-a41d428bcc2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e906ad4-c854-4d82-b8bc-25923787aac2}" ma:internalName="TaxCatchAll" ma:showField="CatchAllData" ma:web="10c14ffc-8622-41a7-8584-a41d428bcc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A7D703D-D887-47C1-A9E2-8FE304C3C54C}"/>
</file>

<file path=customXml/itemProps2.xml><?xml version="1.0" encoding="utf-8"?>
<ds:datastoreItem xmlns:ds="http://schemas.openxmlformats.org/officeDocument/2006/customXml" ds:itemID="{ADB56721-B5D0-4B93-B486-DBF038CC10A3}"/>
</file>

<file path=docProps/app.xml><?xml version="1.0" encoding="utf-8"?>
<Properties xmlns="http://schemas.openxmlformats.org/officeDocument/2006/extended-properties" xmlns:vt="http://schemas.openxmlformats.org/officeDocument/2006/docPropsVTypes">
  <TotalTime>1559</TotalTime>
  <Words>315</Words>
  <Application>Microsoft Macintosh PowerPoint</Application>
  <PresentationFormat>On-screen Show (16:9)</PresentationFormat>
  <Paragraphs>28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Arial Rounded MT Bold</vt:lpstr>
      <vt:lpstr>Calibri</vt:lpstr>
      <vt:lpstr>Helvetica</vt:lpstr>
      <vt:lpstr>Old Standard TT</vt:lpstr>
      <vt:lpstr>Wingdings</vt:lpstr>
      <vt:lpstr>Paperback</vt:lpstr>
      <vt:lpstr>Blurring the line between criminal law and immigration law – EU framework </vt:lpstr>
      <vt:lpstr> The ASGI (Association for Juridical Studies on Immigration) Medea project </vt:lpstr>
      <vt:lpstr>Trends in EU linked to crimmigration</vt:lpstr>
      <vt:lpstr>“Crimmigration”/Criminalisation of migrants  Terminologies  </vt:lpstr>
      <vt:lpstr>PowerPoint Presentation</vt:lpstr>
      <vt:lpstr>PowerPoint Presentation</vt:lpstr>
      <vt:lpstr>PowerPoint Presentation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Migrants’ Rights at Borders </dc:title>
  <cp:lastModifiedBy>Ulrich Stege</cp:lastModifiedBy>
  <cp:revision>26</cp:revision>
  <dcterms:modified xsi:type="dcterms:W3CDTF">2023-11-29T14:02:57Z</dcterms:modified>
</cp:coreProperties>
</file>