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4" r:id="rId3"/>
    <p:sldId id="263" r:id="rId4"/>
    <p:sldId id="262" r:id="rId5"/>
    <p:sldId id="282" r:id="rId6"/>
    <p:sldId id="283" r:id="rId7"/>
    <p:sldId id="277" r:id="rId8"/>
  </p:sldIdLst>
  <p:sldSz cx="12192000" cy="6858000"/>
  <p:notesSz cx="6805613" cy="99441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84" d="100"/>
          <a:sy n="84" d="100"/>
        </p:scale>
        <p:origin x="55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93" d="100"/>
          <a:sy n="93" d="100"/>
        </p:scale>
        <p:origin x="370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A8F62-9776-4B83-8514-4A8031E1A3CC}" type="datetimeFigureOut">
              <a:rPr lang="nl-BE" smtClean="0"/>
              <a:t>12/10/2021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7050F-2BE1-4FBA-B45F-8E4D2492EA9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6205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08F7-F94A-A343-B226-196840D2F066}" type="datetimeFigureOut">
              <a:rPr lang="nl-BE" smtClean="0"/>
              <a:t>12/10/2021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5C3DB-89BE-794E-830A-ED2967CB982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5984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5C3DB-89BE-794E-830A-ED2967CB9825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264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E50DD50E-4F72-C340-A666-5728882E63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4050" y="1617661"/>
            <a:ext cx="8208963" cy="8208963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75C564F0-82DC-8244-94AE-0B1D32B33F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78277" y="1954058"/>
            <a:ext cx="7040454" cy="270153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5" name="Ondertitel 2">
            <a:extLst>
              <a:ext uri="{FF2B5EF4-FFF2-40B4-BE49-F238E27FC236}">
                <a16:creationId xmlns:a16="http://schemas.microsoft.com/office/drawing/2014/main" id="{12824ED3-F40C-0B40-B409-92FF28026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8277" y="4529958"/>
            <a:ext cx="7040454" cy="18734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720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A98C1-5D0C-E947-86F5-9ACA415761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7324059-FA4F-3244-A59E-ABF7005FFC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9B9F7C-BB9E-C844-9859-05DA92664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4507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F2DDB-16BE-5A4F-A737-B460127D8C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B9EF36-D90D-984F-ACD9-0ABD62954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6754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806266E-A7B2-5342-BB87-D6E70E0A3714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4D6871-7D57-3E4E-BF8B-AFD29684E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823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DD354-0AA9-724A-B15A-9EDFD688DB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1FB895-18F1-4E40-97F9-E5AF3D340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575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E51350-7F16-2F44-A164-927932A1A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D5E54E-276F-0544-B203-74C20C0C5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888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62AB9-5A42-E44B-84ED-74462FD0DF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1A7F55-4F65-5544-B364-79B158BBA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50754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778F0-4548-9F4C-83A7-C40A992409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69BEFC-6F82-0E47-9536-392621A72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05EBF85-8DAF-6A47-B9D4-74429C3C6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057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E1A0-11D5-DA4B-A2F5-ABD6F6553A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B9D29CF-46DD-8642-BA34-AA585D772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C23FA82-F8A1-E149-82AB-94433F18A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2D83B0A-3D5F-A144-9F7C-4FDC9BEBB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36BE87-7BCF-0A46-A50D-6E08723EE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883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FB482-3AB6-3843-A69B-53125719E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8798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11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FB544-FE10-6F49-A9D2-542DC0B7F5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B30FF8-F4E3-364F-893D-DB488C099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274A755-E9DD-724D-B872-3025EC72D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3710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6060B34-D8FB-A141-AF5E-F5253D491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6D1C67-98CA-5449-A311-91FC00A16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ADC07FD-20BC-944E-8F06-7C2A06D63FF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625" y="94592"/>
            <a:ext cx="1390349" cy="1390349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AFD2FD48-BA2E-0C43-A33E-CF16E1967E9F}"/>
              </a:ext>
            </a:extLst>
          </p:cNvPr>
          <p:cNvSpPr txBox="1"/>
          <p:nvPr userDrawn="1"/>
        </p:nvSpPr>
        <p:spPr>
          <a:xfrm>
            <a:off x="712076" y="6311900"/>
            <a:ext cx="27773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000" b="0" i="0" dirty="0">
                <a:latin typeface="Lato Light" panose="020F0502020204030203" pitchFamily="34" charset="77"/>
              </a:rPr>
              <a:t>FAIRWORK Belgium vzw </a:t>
            </a:r>
          </a:p>
        </p:txBody>
      </p:sp>
    </p:spTree>
    <p:extLst>
      <p:ext uri="{BB962C8B-B14F-4D97-AF65-F5344CB8AC3E}">
        <p14:creationId xmlns:p14="http://schemas.microsoft.com/office/powerpoint/2010/main" val="147590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44A1C5"/>
          </a:solidFill>
          <a:latin typeface="Lato" panose="020F050202020403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25000"/>
            </a:schemeClr>
          </a:solidFill>
          <a:latin typeface="Lato Light" panose="020F050202020403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25000"/>
            </a:schemeClr>
          </a:solidFill>
          <a:latin typeface="Lato Light" panose="020F050202020403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25000"/>
            </a:schemeClr>
          </a:solidFill>
          <a:latin typeface="Lato Light" panose="020F050202020403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Lato Light" panose="020F050202020403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Lato Light" panose="020F050202020403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fairworkbelgium.b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CF6274-4806-8441-B106-20D668963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8277" y="1329804"/>
            <a:ext cx="7040454" cy="2701532"/>
          </a:xfrm>
        </p:spPr>
        <p:txBody>
          <a:bodyPr>
            <a:normAutofit/>
          </a:bodyPr>
          <a:lstStyle/>
          <a:p>
            <a:r>
              <a:rPr lang="en-US" sz="3200" dirty="0"/>
              <a:t>BELGIUM: Implementing the Employers’ Sanctions Directive provisions on minimum wages and effective complaints mechanisms</a:t>
            </a:r>
            <a:endParaRPr lang="en-GB" sz="3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90EC7D-F8EE-B549-91EF-D7739BB571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Experiences of FAIRWORK Belgium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75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Sanction </a:t>
            </a:r>
            <a:r>
              <a:rPr lang="en-GB" dirty="0"/>
              <a:t>Directive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Directive 2009/52/CE </a:t>
            </a:r>
            <a:r>
              <a:rPr lang="en-US" i="1" dirty="0" smtClean="0"/>
              <a:t>providing for minimum standards on sanctions and measures against employers of illegally staying third-country  nationals</a:t>
            </a:r>
            <a:endParaRPr lang="en-GB" i="1" dirty="0"/>
          </a:p>
          <a:p>
            <a:r>
              <a:rPr lang="en-US" dirty="0" smtClean="0"/>
              <a:t>Law </a:t>
            </a:r>
            <a:r>
              <a:rPr lang="en-US" dirty="0"/>
              <a:t>of 11 February 2013 </a:t>
            </a:r>
            <a:r>
              <a:rPr lang="en-US" i="1" dirty="0"/>
              <a:t>establishing sanctions and measures for employers of third-country nationals illegally residing in </a:t>
            </a:r>
            <a:r>
              <a:rPr lang="en-US" i="1" dirty="0" smtClean="0"/>
              <a:t>Belgium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70202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Law of 11 February 2013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 smtClean="0"/>
              <a:t>Art. 7 </a:t>
            </a:r>
            <a:r>
              <a:rPr lang="fr-BE" i="1" dirty="0" smtClean="0"/>
              <a:t>« </a:t>
            </a:r>
            <a:r>
              <a:rPr lang="fr-BE" i="1" dirty="0" err="1" smtClean="0"/>
              <a:t>should</a:t>
            </a:r>
            <a:r>
              <a:rPr lang="fr-BE" i="1" dirty="0" smtClean="0"/>
              <a:t> a </a:t>
            </a:r>
            <a:r>
              <a:rPr lang="fr-BE" i="1" dirty="0" err="1" smtClean="0"/>
              <a:t>third</a:t>
            </a:r>
            <a:r>
              <a:rPr lang="fr-BE" i="1" dirty="0" smtClean="0"/>
              <a:t> country national in </a:t>
            </a:r>
            <a:r>
              <a:rPr lang="fr-BE" i="1" dirty="0" err="1" smtClean="0"/>
              <a:t>illegal</a:t>
            </a:r>
            <a:r>
              <a:rPr lang="fr-BE" i="1" dirty="0" smtClean="0"/>
              <a:t> </a:t>
            </a:r>
            <a:r>
              <a:rPr lang="fr-BE" i="1" dirty="0" err="1" smtClean="0"/>
              <a:t>stay</a:t>
            </a:r>
            <a:r>
              <a:rPr lang="fr-BE" i="1" dirty="0" smtClean="0"/>
              <a:t> in Belgium </a:t>
            </a:r>
            <a:r>
              <a:rPr lang="fr-BE" i="1" dirty="0" err="1" smtClean="0"/>
              <a:t>be</a:t>
            </a:r>
            <a:r>
              <a:rPr lang="fr-BE" i="1" dirty="0" smtClean="0"/>
              <a:t> </a:t>
            </a:r>
            <a:r>
              <a:rPr lang="fr-BE" i="1" dirty="0" err="1" smtClean="0"/>
              <a:t>working</a:t>
            </a:r>
            <a:r>
              <a:rPr lang="fr-BE" i="1" dirty="0" smtClean="0"/>
              <a:t> </a:t>
            </a:r>
            <a:r>
              <a:rPr lang="fr-BE" i="1" dirty="0" err="1" smtClean="0"/>
              <a:t>within</a:t>
            </a:r>
            <a:r>
              <a:rPr lang="fr-BE" i="1" dirty="0" smtClean="0"/>
              <a:t> the conditions of </a:t>
            </a:r>
            <a:r>
              <a:rPr lang="en-US" i="1" dirty="0" smtClean="0"/>
              <a:t>an </a:t>
            </a:r>
            <a:r>
              <a:rPr lang="en-US" i="1" dirty="0"/>
              <a:t>employment contract, he is presumed, until proven otherwise, to have performed services there for at least a period of three </a:t>
            </a:r>
            <a:r>
              <a:rPr lang="en-US" i="1" dirty="0" smtClean="0"/>
              <a:t>months </a:t>
            </a:r>
            <a:r>
              <a:rPr lang="fr-BE" i="1" dirty="0" smtClean="0"/>
              <a:t>»</a:t>
            </a:r>
            <a:endParaRPr lang="en-GB" i="1" dirty="0" smtClean="0"/>
          </a:p>
          <a:p>
            <a:endParaRPr lang="en-GB" dirty="0"/>
          </a:p>
          <a:p>
            <a:r>
              <a:rPr lang="en-GB" dirty="0" smtClean="0"/>
              <a:t>Labour rights of undocumented migrants recognised</a:t>
            </a:r>
          </a:p>
          <a:p>
            <a:r>
              <a:rPr lang="en-GB" u="sng" dirty="0" smtClean="0"/>
              <a:t>Three months</a:t>
            </a:r>
            <a:r>
              <a:rPr lang="en-GB" dirty="0" smtClean="0"/>
              <a:t> of salary </a:t>
            </a:r>
          </a:p>
          <a:p>
            <a:r>
              <a:rPr lang="en-GB" dirty="0" smtClean="0"/>
              <a:t>Chain responsibility </a:t>
            </a:r>
          </a:p>
          <a:p>
            <a:r>
              <a:rPr lang="en-GB" dirty="0" smtClean="0"/>
              <a:t>Possible to appoint organisation to defend undocumented migrants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3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Basic </a:t>
            </a:r>
            <a:r>
              <a:rPr lang="en-GB" dirty="0" smtClean="0"/>
              <a:t>principle: </a:t>
            </a:r>
            <a:r>
              <a:rPr lang="en-GB" dirty="0"/>
              <a:t>All labour rights </a:t>
            </a:r>
            <a:r>
              <a:rPr lang="en-GB" dirty="0" smtClean="0"/>
              <a:t>apply 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Labour rights (protecting workers) always have to be respected, no matter the validity of the contract.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Even if undeclared</a:t>
            </a:r>
          </a:p>
          <a:p>
            <a:r>
              <a:rPr lang="en-GB" dirty="0" smtClean="0"/>
              <a:t>Even if </a:t>
            </a:r>
            <a:r>
              <a:rPr lang="en-GB" dirty="0"/>
              <a:t>working </a:t>
            </a:r>
            <a:r>
              <a:rPr lang="en-GB" dirty="0" smtClean="0"/>
              <a:t>clandestinely</a:t>
            </a:r>
          </a:p>
          <a:p>
            <a:pPr marL="0" indent="0">
              <a:buNone/>
            </a:pPr>
            <a:r>
              <a:rPr lang="en-GB" sz="2200" dirty="0"/>
              <a:t>=&gt; Right to </a:t>
            </a:r>
            <a:r>
              <a:rPr lang="en-GB" sz="2200" dirty="0" smtClean="0"/>
              <a:t>: legal minimum wage, wage protection, no </a:t>
            </a:r>
            <a:r>
              <a:rPr lang="en-GB" sz="2200" dirty="0"/>
              <a:t>arbitrary </a:t>
            </a:r>
            <a:r>
              <a:rPr lang="en-GB" sz="2200" dirty="0" smtClean="0"/>
              <a:t>dismissal, compensation </a:t>
            </a:r>
            <a:r>
              <a:rPr lang="en-GB" sz="2200" dirty="0"/>
              <a:t>in case of labour </a:t>
            </a:r>
            <a:r>
              <a:rPr lang="en-GB" sz="2200" dirty="0" smtClean="0"/>
              <a:t>accidents, maximum </a:t>
            </a:r>
            <a:r>
              <a:rPr lang="en-GB" sz="2200" dirty="0"/>
              <a:t>working </a:t>
            </a:r>
            <a:r>
              <a:rPr lang="en-GB" sz="2200" dirty="0" smtClean="0"/>
              <a:t>hours has to respected, payed </a:t>
            </a:r>
            <a:r>
              <a:rPr lang="en-GB" sz="2200" dirty="0"/>
              <a:t>leave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u="sng" dirty="0" smtClean="0"/>
              <a:t>That’s however only valid for workers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69660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Effective </a:t>
            </a:r>
            <a:r>
              <a:rPr lang="en-US" dirty="0"/>
              <a:t>complaints mechanisms</a:t>
            </a:r>
            <a:endParaRPr lang="en-GB" dirty="0"/>
          </a:p>
        </p:txBody>
      </p:sp>
      <p:sp>
        <p:nvSpPr>
          <p:cNvPr id="4" name="Afgeronde rechthoek 3"/>
          <p:cNvSpPr/>
          <p:nvPr/>
        </p:nvSpPr>
        <p:spPr>
          <a:xfrm>
            <a:off x="673693" y="1767556"/>
            <a:ext cx="3614871" cy="1777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Labour </a:t>
            </a:r>
            <a:r>
              <a:rPr lang="en-GB" sz="3600" dirty="0" smtClean="0"/>
              <a:t>Inspection </a:t>
            </a:r>
            <a:r>
              <a:rPr lang="en-GB" sz="2000" dirty="0" smtClean="0"/>
              <a:t>for Control of social laws</a:t>
            </a:r>
            <a:endParaRPr lang="en-GB" sz="2000" dirty="0"/>
          </a:p>
          <a:p>
            <a:pPr algn="ctr"/>
            <a:endParaRPr lang="fr-BE" dirty="0"/>
          </a:p>
        </p:txBody>
      </p:sp>
      <p:sp>
        <p:nvSpPr>
          <p:cNvPr id="5" name="Afgeronde rechthoek 4"/>
          <p:cNvSpPr/>
          <p:nvPr/>
        </p:nvSpPr>
        <p:spPr>
          <a:xfrm>
            <a:off x="7738929" y="2202679"/>
            <a:ext cx="3614871" cy="17775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Labour </a:t>
            </a:r>
            <a:r>
              <a:rPr lang="en-GB" sz="3600" dirty="0" smtClean="0"/>
              <a:t>Prosecutor</a:t>
            </a:r>
            <a:endParaRPr lang="en-GB" sz="3600" dirty="0"/>
          </a:p>
          <a:p>
            <a:pPr algn="ctr"/>
            <a:endParaRPr lang="fr-BE" dirty="0"/>
          </a:p>
        </p:txBody>
      </p:sp>
      <p:sp>
        <p:nvSpPr>
          <p:cNvPr id="7" name="Afgeronde rechthoek 6"/>
          <p:cNvSpPr/>
          <p:nvPr/>
        </p:nvSpPr>
        <p:spPr>
          <a:xfrm>
            <a:off x="3305798" y="4628973"/>
            <a:ext cx="3614871" cy="177752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Court</a:t>
            </a:r>
            <a:endParaRPr lang="en-GB" sz="3600" dirty="0"/>
          </a:p>
          <a:p>
            <a:pPr algn="ctr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4140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77667"/>
            <a:ext cx="10515600" cy="5298393"/>
          </a:xfrm>
        </p:spPr>
        <p:txBody>
          <a:bodyPr>
            <a:normAutofit lnSpcReduction="10000"/>
          </a:bodyPr>
          <a:lstStyle/>
          <a:p>
            <a:pPr lvl="1"/>
            <a:r>
              <a:rPr lang="en-GB" sz="2600" dirty="0" smtClean="0"/>
              <a:t>Effective complaints mechanisms are in place</a:t>
            </a:r>
          </a:p>
          <a:p>
            <a:pPr lvl="1"/>
            <a:r>
              <a:rPr lang="en-GB" sz="2600" dirty="0"/>
              <a:t>Cooperation between the worker and the </a:t>
            </a:r>
            <a:r>
              <a:rPr lang="en-GB" sz="2600" dirty="0" smtClean="0"/>
              <a:t>authorities </a:t>
            </a:r>
            <a:r>
              <a:rPr lang="en-GB" sz="2600" dirty="0"/>
              <a:t>can play an important role in the regularisation of wages and punishment of employers</a:t>
            </a:r>
          </a:p>
          <a:p>
            <a:pPr lvl="1"/>
            <a:r>
              <a:rPr lang="en-GB" sz="2600" dirty="0"/>
              <a:t>Labour inspectorate respects professional </a:t>
            </a:r>
            <a:r>
              <a:rPr lang="en-GB" sz="2600" dirty="0" smtClean="0"/>
              <a:t>secrecy</a:t>
            </a:r>
          </a:p>
          <a:p>
            <a:pPr lvl="2"/>
            <a:r>
              <a:rPr lang="en-GB" sz="2200" dirty="0" smtClean="0"/>
              <a:t>Personal data will not be shared with immigration authorities for enforcement purposes</a:t>
            </a:r>
          </a:p>
          <a:p>
            <a:pPr lvl="2"/>
            <a:r>
              <a:rPr lang="en-GB" sz="2200" dirty="0" smtClean="0"/>
              <a:t>The worker is however not protected against deportation during the process</a:t>
            </a:r>
            <a:endParaRPr lang="en-GB" sz="2600" dirty="0"/>
          </a:p>
          <a:p>
            <a:pPr lvl="1"/>
            <a:r>
              <a:rPr lang="en-GB" sz="2600" dirty="0" smtClean="0"/>
              <a:t>Proving </a:t>
            </a:r>
            <a:r>
              <a:rPr lang="en-GB" sz="2600" dirty="0"/>
              <a:t>the worker’s employment remains difficult </a:t>
            </a:r>
          </a:p>
          <a:p>
            <a:pPr lvl="2"/>
            <a:r>
              <a:rPr lang="en-GB" sz="2200" dirty="0"/>
              <a:t>Being identified on the work floor is a strong element to prove employment</a:t>
            </a:r>
          </a:p>
          <a:p>
            <a:pPr lvl="2"/>
            <a:r>
              <a:rPr lang="en-GB" sz="2200" dirty="0"/>
              <a:t>Has however higher risk for the worker</a:t>
            </a:r>
          </a:p>
          <a:p>
            <a:pPr lvl="1"/>
            <a:r>
              <a:rPr lang="en-GB" sz="2600" dirty="0"/>
              <a:t>Difference between theory and practice in the application of the Law of 2013</a:t>
            </a:r>
          </a:p>
          <a:p>
            <a:pPr lvl="1"/>
            <a:r>
              <a:rPr lang="en-GB" sz="2600" dirty="0" smtClean="0"/>
              <a:t>Procedure remains long and frustrating</a:t>
            </a:r>
          </a:p>
          <a:p>
            <a:pPr lvl="1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9367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Contact: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FAIRWORK Belgium</a:t>
            </a:r>
          </a:p>
          <a:p>
            <a:pPr marL="0" indent="0" algn="ctr">
              <a:buNone/>
            </a:pPr>
            <a:r>
              <a:rPr lang="en-GB" dirty="0" smtClean="0"/>
              <a:t>Gaucheretstraat 164</a:t>
            </a:r>
          </a:p>
          <a:p>
            <a:pPr marL="0" indent="0" algn="ctr">
              <a:buNone/>
            </a:pPr>
            <a:r>
              <a:rPr lang="en-GB" dirty="0" smtClean="0"/>
              <a:t>1030 Brussel</a:t>
            </a:r>
          </a:p>
          <a:p>
            <a:pPr marL="0" indent="0" algn="ctr">
              <a:buNone/>
            </a:pPr>
            <a:r>
              <a:rPr lang="en-GB" dirty="0" smtClean="0"/>
              <a:t>Monday and Wednesday From 9am – 1pm</a:t>
            </a:r>
          </a:p>
          <a:p>
            <a:pPr marL="0" indent="0" algn="ctr">
              <a:buNone/>
            </a:pPr>
            <a:r>
              <a:rPr lang="en-GB" dirty="0" smtClean="0"/>
              <a:t>Thursday From 1pm to 4pm</a:t>
            </a:r>
          </a:p>
          <a:p>
            <a:pPr marL="0" indent="0" algn="ctr">
              <a:buNone/>
            </a:pPr>
            <a:r>
              <a:rPr lang="en-GB" dirty="0" smtClean="0"/>
              <a:t>02/274 14 31</a:t>
            </a: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info@fairworkbelgium.be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0800/12 0 19 only for undocumented workers and clients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30673036"/>
      </p:ext>
    </p:extLst>
  </p:cSld>
  <p:clrMapOvr>
    <a:masterClrMapping/>
  </p:clrMapOvr>
</p:sld>
</file>

<file path=ppt/theme/theme1.xml><?xml version="1.0" encoding="utf-8"?>
<a:theme xmlns:a="http://schemas.openxmlformats.org/drawingml/2006/main" name="FWBthema">
  <a:themeElements>
    <a:clrScheme name="FWB huisstijlkleuren">
      <a:dk1>
        <a:srgbClr val="424242"/>
      </a:dk1>
      <a:lt1>
        <a:srgbClr val="FFFFFF"/>
      </a:lt1>
      <a:dk2>
        <a:srgbClr val="797979"/>
      </a:dk2>
      <a:lt2>
        <a:srgbClr val="E7E6E6"/>
      </a:lt2>
      <a:accent1>
        <a:srgbClr val="379AC4"/>
      </a:accent1>
      <a:accent2>
        <a:srgbClr val="C54373"/>
      </a:accent2>
      <a:accent3>
        <a:srgbClr val="A5A5A5"/>
      </a:accent3>
      <a:accent4>
        <a:srgbClr val="F4BB32"/>
      </a:accent4>
      <a:accent5>
        <a:srgbClr val="44A1C4"/>
      </a:accent5>
      <a:accent6>
        <a:srgbClr val="8BC53D"/>
      </a:accent6>
      <a:hlink>
        <a:srgbClr val="44A1C4"/>
      </a:hlink>
      <a:folHlink>
        <a:srgbClr val="C54373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2" id="{B2BF253D-333A-144B-B587-AB24EF2885DC}" vid="{002223D0-4B2C-8844-B2AF-7A91E8465D6C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FWB Template</Template>
  <TotalTime>549</TotalTime>
  <Words>345</Words>
  <Application>Microsoft Office PowerPoint</Application>
  <PresentationFormat>Breedbeeld</PresentationFormat>
  <Paragraphs>44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Lato</vt:lpstr>
      <vt:lpstr>Lato Light</vt:lpstr>
      <vt:lpstr>Tw Cen MT</vt:lpstr>
      <vt:lpstr>FWBthema</vt:lpstr>
      <vt:lpstr>BELGIUM: Implementing the Employers’ Sanctions Directive provisions on minimum wages and effective complaints mechanisms</vt:lpstr>
      <vt:lpstr>Sanction Directive </vt:lpstr>
      <vt:lpstr>Law of 11 February 2013</vt:lpstr>
      <vt:lpstr>Basic principle: All labour rights apply </vt:lpstr>
      <vt:lpstr>Effective complaints mechanisms</vt:lpstr>
      <vt:lpstr>PowerPoint-presentatie</vt:lpstr>
      <vt:lpstr>Contact: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Knockaert</dc:creator>
  <cp:lastModifiedBy>Pauline Mohimont</cp:lastModifiedBy>
  <cp:revision>38</cp:revision>
  <cp:lastPrinted>2018-08-27T09:25:13Z</cp:lastPrinted>
  <dcterms:created xsi:type="dcterms:W3CDTF">2018-03-14T10:48:52Z</dcterms:created>
  <dcterms:modified xsi:type="dcterms:W3CDTF">2021-10-12T14:55:11Z</dcterms:modified>
</cp:coreProperties>
</file>